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4" r:id="rId1"/>
  </p:sldMasterIdLst>
  <p:sldIdLst>
    <p:sldId id="256" r:id="rId2"/>
    <p:sldId id="279" r:id="rId3"/>
    <p:sldId id="258" r:id="rId4"/>
    <p:sldId id="259" r:id="rId5"/>
    <p:sldId id="260" r:id="rId6"/>
    <p:sldId id="261" r:id="rId7"/>
    <p:sldId id="262" r:id="rId8"/>
    <p:sldId id="263" r:id="rId9"/>
    <p:sldId id="281" r:id="rId10"/>
    <p:sldId id="282" r:id="rId11"/>
    <p:sldId id="283" r:id="rId12"/>
    <p:sldId id="264" r:id="rId13"/>
    <p:sldId id="285" r:id="rId14"/>
    <p:sldId id="287" r:id="rId15"/>
    <p:sldId id="289" r:id="rId16"/>
    <p:sldId id="266" r:id="rId17"/>
    <p:sldId id="29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42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1D51A0-F74C-4033-8136-9C15F4C32EE5}" type="doc">
      <dgm:prSet loTypeId="urn:microsoft.com/office/officeart/2005/8/layout/defaul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41E80723-D1D4-470C-9C3B-BEB8FA0CDBCF}">
      <dgm:prSet phldrT="[Text]"/>
      <dgm:spPr/>
      <dgm:t>
        <a:bodyPr/>
        <a:lstStyle/>
        <a:p>
          <a:r>
            <a:rPr lang="en-IN" dirty="0"/>
            <a:t>Thank You</a:t>
          </a:r>
        </a:p>
      </dgm:t>
    </dgm:pt>
    <dgm:pt modelId="{D4BF5870-8178-4DAE-92F0-F2403E3F66D7}" type="parTrans" cxnId="{96537855-9526-4DCE-80E4-F7E573C8D649}">
      <dgm:prSet/>
      <dgm:spPr/>
      <dgm:t>
        <a:bodyPr/>
        <a:lstStyle/>
        <a:p>
          <a:endParaRPr lang="en-IN"/>
        </a:p>
      </dgm:t>
    </dgm:pt>
    <dgm:pt modelId="{8157861A-ED1D-4A91-8D57-3636EB115202}" type="sibTrans" cxnId="{96537855-9526-4DCE-80E4-F7E573C8D649}">
      <dgm:prSet/>
      <dgm:spPr/>
      <dgm:t>
        <a:bodyPr/>
        <a:lstStyle/>
        <a:p>
          <a:endParaRPr lang="en-IN"/>
        </a:p>
      </dgm:t>
    </dgm:pt>
    <dgm:pt modelId="{40598595-3A12-4869-890C-48D2537B6CC8}" type="pres">
      <dgm:prSet presAssocID="{691D51A0-F74C-4033-8136-9C15F4C32EE5}" presName="diagram" presStyleCnt="0">
        <dgm:presLayoutVars>
          <dgm:dir/>
          <dgm:resizeHandles val="exact"/>
        </dgm:presLayoutVars>
      </dgm:prSet>
      <dgm:spPr/>
    </dgm:pt>
    <dgm:pt modelId="{58943601-3546-4660-AB00-CE511B2199DB}" type="pres">
      <dgm:prSet presAssocID="{41E80723-D1D4-470C-9C3B-BEB8FA0CDBCF}" presName="node" presStyleLbl="node1" presStyleIdx="0" presStyleCnt="1" custLinFactNeighborX="492" custLinFactNeighborY="0">
        <dgm:presLayoutVars>
          <dgm:bulletEnabled val="1"/>
        </dgm:presLayoutVars>
      </dgm:prSet>
      <dgm:spPr/>
    </dgm:pt>
  </dgm:ptLst>
  <dgm:cxnLst>
    <dgm:cxn modelId="{093FE00E-BACD-4F5F-B061-9817829516BB}" type="presOf" srcId="{691D51A0-F74C-4033-8136-9C15F4C32EE5}" destId="{40598595-3A12-4869-890C-48D2537B6CC8}" srcOrd="0" destOrd="0" presId="urn:microsoft.com/office/officeart/2005/8/layout/default"/>
    <dgm:cxn modelId="{96537855-9526-4DCE-80E4-F7E573C8D649}" srcId="{691D51A0-F74C-4033-8136-9C15F4C32EE5}" destId="{41E80723-D1D4-470C-9C3B-BEB8FA0CDBCF}" srcOrd="0" destOrd="0" parTransId="{D4BF5870-8178-4DAE-92F0-F2403E3F66D7}" sibTransId="{8157861A-ED1D-4A91-8D57-3636EB115202}"/>
    <dgm:cxn modelId="{2B5B3692-0236-46F8-965C-57BA916D4298}" type="presOf" srcId="{41E80723-D1D4-470C-9C3B-BEB8FA0CDBCF}" destId="{58943601-3546-4660-AB00-CE511B2199DB}" srcOrd="0" destOrd="0" presId="urn:microsoft.com/office/officeart/2005/8/layout/default"/>
    <dgm:cxn modelId="{A45A587A-791F-4298-A98E-7A55EBECB383}" type="presParOf" srcId="{40598595-3A12-4869-890C-48D2537B6CC8}" destId="{58943601-3546-4660-AB00-CE511B2199DB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943601-3546-4660-AB00-CE511B2199DB}">
      <dsp:nvSpPr>
        <dsp:cNvPr id="0" name=""/>
        <dsp:cNvSpPr/>
      </dsp:nvSpPr>
      <dsp:spPr>
        <a:xfrm>
          <a:off x="101457" y="1042"/>
          <a:ext cx="4018885" cy="24113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6500" kern="1200" dirty="0"/>
            <a:t>Thank You</a:t>
          </a:r>
        </a:p>
      </dsp:txBody>
      <dsp:txXfrm>
        <a:off x="101457" y="1042"/>
        <a:ext cx="4018885" cy="24113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2318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689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73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522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939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04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217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59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293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69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736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1146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59" y="1259379"/>
            <a:ext cx="8021237" cy="188855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dirty="0"/>
              <a:t>Analysis and Design of Algorithm</a:t>
            </a:r>
            <a:r>
              <a:rPr lang="en-IN" dirty="0"/>
              <a:t> Lab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4940" y="3710066"/>
            <a:ext cx="7869257" cy="2049701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sz="1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Course: (</a:t>
            </a:r>
            <a:r>
              <a:rPr lang="en-IN" sz="1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ADA LAB</a:t>
            </a:r>
            <a:r>
              <a:rPr sz="1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en-IN" sz="1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BCSL404</a:t>
            </a:r>
            <a:endParaRPr sz="18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8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Instructor:</a:t>
            </a:r>
            <a:r>
              <a:rPr lang="en-IN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Prof. Kavitha P, Prof. Arvind R, Prof. Dinesh Kumaar, Prof. Rebecca Paul</a:t>
            </a:r>
            <a:endParaRPr sz="18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dirty="0"/>
              <a:t>Assessment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dirty="0"/>
              <a:t>- 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CIE: 50 Marks (Assignments, Lab Record, Internal Tests)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SEE: 50 Marks (Lab Exam, Viva, Execution of Programs)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Minimum passing: 40% in CIE and SEE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dirty="0"/>
              <a:t>Programming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Use proper indentation and comments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Optimize time and space complexity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Follow modular programming principles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Test code for correctness and efficiency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dirty="0"/>
              <a:t>Lab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Implement basic sorting and searching algorithms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Measure time complexity using programming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Compare different algorithms based on efficiency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Document and analyze results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dirty="0"/>
              <a:t>Lab Experiments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Implement Minimum Cost Spanning Tree (Kruskal &amp; Prim)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Shortest Path Algorithms (Floyd, Dijkstra)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Sorting (Selection, Quick, Merge Sort)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Knapsack Problem (Dynamic &amp; Greedy Methods)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Backtracking (N-Queens, Subset Sum)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dirty="0"/>
              <a:t>Lab Record Maintenance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Maintain a neatly written lab record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Include problem statement, algorithm, code, output, and analysis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Submit records on time for evaluation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dirty="0"/>
              <a:t>Conclusion and 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Follow lab guidelines and coding best practices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Implement and analyze all assigned algorithms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Prepare for lab exams with proper practice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Seek help from instructors whenever needed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7945">
              <a:spcBef>
                <a:spcPts val="185"/>
              </a:spcBef>
            </a:pPr>
            <a:r>
              <a:rPr lang="en-US" sz="1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Textbooks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54330" indent="-228600">
              <a:lnSpc>
                <a:spcPct val="115000"/>
              </a:lnSpc>
              <a:spcBef>
                <a:spcPts val="200"/>
              </a:spcBef>
            </a:pP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1. Introduction to the Design and Analysis of Algorithms, By Anany Levitin, 3rd Edition (Indian), 2017, Pearson.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67945">
              <a:spcBef>
                <a:spcPts val="1005"/>
              </a:spcBef>
            </a:pPr>
            <a:r>
              <a:rPr lang="en-US" sz="1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Reference books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marR="63500" lvl="0" indent="-342900">
              <a:lnSpc>
                <a:spcPct val="115000"/>
              </a:lnSpc>
              <a:spcBef>
                <a:spcPts val="190"/>
              </a:spcBef>
              <a:buSzPts val="1100"/>
              <a:buFont typeface="+mj-lt"/>
              <a:buAutoNum type="arabicPeriod"/>
              <a:tabLst>
                <a:tab pos="354965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Computer Algorithms/C++, Ellis Horowitz, Satra Sahni and Rajasekaran, 2nd Edition, 2014, Universities Press.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marR="63500" lvl="0" indent="-342900">
              <a:lnSpc>
                <a:spcPct val="115000"/>
              </a:lnSpc>
              <a:buSzPts val="1100"/>
              <a:buFont typeface="+mj-lt"/>
              <a:buAutoNum type="arabicPeriod"/>
              <a:tabLst>
                <a:tab pos="354965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Introduction to Algorithms, Thomas H. Cormen, Charles E. Leiserson, Ronal L. Rivest, Clifford Stein, 3rd Edition, PHI.</a:t>
            </a:r>
            <a:endParaRPr lang="en-IN" sz="18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marR="63500" lvl="0" indent="-342900">
              <a:lnSpc>
                <a:spcPct val="115000"/>
              </a:lnSpc>
              <a:buSzPts val="1100"/>
              <a:buFont typeface="+mj-lt"/>
              <a:buAutoNum type="arabicPeriod"/>
              <a:tabLst>
                <a:tab pos="354965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Design and Analysis of Algorithms, S. Sridhar, Oxford (Higher Education)</a:t>
            </a:r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F9012A8-D09D-347A-4C7C-E2AF522858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5875080"/>
              </p:ext>
            </p:extLst>
          </p:nvPr>
        </p:nvGraphicFramePr>
        <p:xfrm>
          <a:off x="2713220" y="2188564"/>
          <a:ext cx="4182255" cy="2413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8868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dirty="0"/>
              <a:t>Lab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Design and implement algorithms in C/C++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Apply different algorithm design strategies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Measure and compare algorithm performance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Solve computational problems using various techniques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dirty="0"/>
              <a:t>What is an Algorithm?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A step-by-step procedure to solve a problem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Input → Process → Output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Example: Algorithm for adding two numbers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dirty="0"/>
              <a:t>Characteristics of a Good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Correctness: Produces the correct output for valid inputs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Efficiency: Optimized for time and space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Finiteness: Must terminate after a finite number of steps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Simplicity: Easy to understand and implement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Generality: Can solve a class of problems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dirty="0"/>
              <a:t>Algorithm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Time Complexity: Measures execution time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Space Complexity: Measures memory usage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Asymptotic Notation: Big-O, Big-Ω, Big-Θ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dirty="0"/>
              <a:t>Time Complexity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Constant Time: O(1)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Linear Time: O(n)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Quadratic Time: O(n²)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Logarithmic Time: O(log n)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Example: Analyzing a loop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dirty="0"/>
              <a:t>Space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Definition: Memory required by an algorithm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Fixed part + Variable part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Example: Recursive function space usage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dirty="0"/>
              <a:t>Algorithm Design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Divide &amp; Conquer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Greedy Method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Dynamic Programming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Backtracking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Example problems for each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dirty="0"/>
              <a:t>General Lab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Submit well-documented code for each experiment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Compare time complexity of different approaches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Maintain a proper lab journal with observations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- Use proper coding standards and best practices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36</TotalTime>
  <Words>587</Words>
  <Application>Microsoft Office PowerPoint</Application>
  <PresentationFormat>On-screen Show (4:3)</PresentationFormat>
  <Paragraphs>81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Calibri Light</vt:lpstr>
      <vt:lpstr>Cambria</vt:lpstr>
      <vt:lpstr>Retrospect</vt:lpstr>
      <vt:lpstr>Analysis and Design of Algorithm Lab</vt:lpstr>
      <vt:lpstr>Lab Objectives</vt:lpstr>
      <vt:lpstr>What is an Algorithm?</vt:lpstr>
      <vt:lpstr>Characteristics of a Good Algorithm</vt:lpstr>
      <vt:lpstr>Algorithm Analysis</vt:lpstr>
      <vt:lpstr>Time Complexity Examples</vt:lpstr>
      <vt:lpstr>Space Complexity</vt:lpstr>
      <vt:lpstr>Algorithm Design Techniques</vt:lpstr>
      <vt:lpstr>General Lab Expectations</vt:lpstr>
      <vt:lpstr>Assessment Criteria</vt:lpstr>
      <vt:lpstr>Programming Guidelines</vt:lpstr>
      <vt:lpstr>Lab Expectations</vt:lpstr>
      <vt:lpstr>Lab Experiments Overview</vt:lpstr>
      <vt:lpstr>Lab Record Maintenance</vt:lpstr>
      <vt:lpstr>Conclusion and Next Steps</vt:lpstr>
      <vt:lpstr>References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Nidhi Parsai</dc:creator>
  <cp:keywords/>
  <dc:description>generated using python-pptx</dc:description>
  <cp:lastModifiedBy>dinesh kumaar</cp:lastModifiedBy>
  <cp:revision>3</cp:revision>
  <dcterms:created xsi:type="dcterms:W3CDTF">2013-01-27T09:14:16Z</dcterms:created>
  <dcterms:modified xsi:type="dcterms:W3CDTF">2026-02-11T06:49:04Z</dcterms:modified>
  <cp:category/>
</cp:coreProperties>
</file>